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rafaelmantovani@utfpr.edu.br" TargetMode="External"/><Relationship Id="rId3" Type="http://schemas.openxmlformats.org/officeDocument/2006/relationships/hyperlink" Target="mailto:adalbertoz@utfpr.edu.br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T62A…"/>
          <p:cNvSpPr txBox="1"/>
          <p:nvPr>
            <p:ph type="ctrTitle"/>
          </p:nvPr>
        </p:nvSpPr>
        <p:spPr>
          <a:xfrm>
            <a:off x="266700" y="244091"/>
            <a:ext cx="8610600" cy="2158668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CT62A</a:t>
            </a:r>
          </a:p>
          <a:p>
            <a:pPr algn="ctr">
              <a:defRPr sz="4300"/>
            </a:pPr>
            <a:r>
              <a:t>Computação 1</a:t>
            </a:r>
          </a:p>
        </p:txBody>
      </p:sp>
      <p:sp>
        <p:nvSpPr>
          <p:cNvPr id="132" name="Aula 03 - Fluxogramas…"/>
          <p:cNvSpPr txBox="1"/>
          <p:nvPr>
            <p:ph type="subTitle" sz="half" idx="1"/>
          </p:nvPr>
        </p:nvSpPr>
        <p:spPr>
          <a:xfrm>
            <a:off x="914400" y="2951602"/>
            <a:ext cx="7315200" cy="1750069"/>
          </a:xfrm>
          <a:prstGeom prst="rect">
            <a:avLst/>
          </a:prstGeom>
        </p:spPr>
        <p:txBody>
          <a:bodyPr/>
          <a:lstStyle/>
          <a:p>
            <a:pPr algn="ctr">
              <a:defRPr b="1" sz="2700">
                <a:solidFill>
                  <a:srgbClr val="000000"/>
                </a:solidFill>
              </a:defRPr>
            </a:pPr>
            <a:r>
              <a:t>Aula 03 - Fluxogramas</a:t>
            </a:r>
          </a:p>
          <a:p>
            <a:pPr algn="ctr">
              <a:defRPr b="1" sz="2700">
                <a:solidFill>
                  <a:srgbClr val="000000"/>
                </a:solidFill>
              </a:defRPr>
            </a:pPr>
          </a:p>
          <a:p>
            <a:pPr algn="ctr">
              <a:defRPr sz="2500">
                <a:solidFill>
                  <a:srgbClr val="000000"/>
                </a:solidFill>
              </a:defRPr>
            </a:pPr>
            <a:r>
              <a:t>Profs. </a:t>
            </a:r>
            <a:r>
              <a:t>Rafael </a:t>
            </a:r>
            <a:r>
              <a:rPr b="1"/>
              <a:t>Mantovani</a:t>
            </a:r>
            <a:r>
              <a:t> e </a:t>
            </a:r>
            <a:r>
              <a:rPr b="1"/>
              <a:t>Adalberto</a:t>
            </a:r>
            <a:r>
              <a:t> Lazarini</a:t>
            </a:r>
          </a:p>
        </p:txBody>
      </p:sp>
      <p:sp>
        <p:nvSpPr>
          <p:cNvPr id="133" name="Apucarana - PR, Brasil"/>
          <p:cNvSpPr txBox="1"/>
          <p:nvPr/>
        </p:nvSpPr>
        <p:spPr>
          <a:xfrm>
            <a:off x="96838" y="6210300"/>
            <a:ext cx="203676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Tw Cen MT"/>
                <a:ea typeface="Tw Cen MT"/>
                <a:cs typeface="Tw Cen MT"/>
                <a:sym typeface="Tw Cen MT"/>
              </a:rPr>
              <a:t>Apucarana - PR, Brasil</a:t>
            </a:r>
          </a:p>
        </p:txBody>
      </p:sp>
      <p:sp>
        <p:nvSpPr>
          <p:cNvPr id="134" name="Universidade Tecnológica Federal do Paraná (UTFPR)"/>
          <p:cNvSpPr txBox="1"/>
          <p:nvPr/>
        </p:nvSpPr>
        <p:spPr>
          <a:xfrm>
            <a:off x="2362200" y="6248400"/>
            <a:ext cx="441817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</p:txBody>
      </p:sp>
      <p:pic>
        <p:nvPicPr>
          <p:cNvPr id="135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30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1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  <p:sp>
        <p:nvSpPr>
          <p:cNvPr id="232" name="Narrativa"/>
          <p:cNvSpPr txBox="1"/>
          <p:nvPr/>
        </p:nvSpPr>
        <p:spPr>
          <a:xfrm>
            <a:off x="1021508" y="6060805"/>
            <a:ext cx="983763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Narrativa</a:t>
            </a:r>
          </a:p>
        </p:txBody>
      </p:sp>
      <p:sp>
        <p:nvSpPr>
          <p:cNvPr id="233" name="Fluxograma"/>
          <p:cNvSpPr txBox="1"/>
          <p:nvPr/>
        </p:nvSpPr>
        <p:spPr>
          <a:xfrm>
            <a:off x="3944784" y="6060805"/>
            <a:ext cx="125443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234" name="Pseucodcódigo…"/>
          <p:cNvSpPr txBox="1"/>
          <p:nvPr/>
        </p:nvSpPr>
        <p:spPr>
          <a:xfrm>
            <a:off x="6754773" y="5946505"/>
            <a:ext cx="1615588" cy="5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Pseucodcódigo</a:t>
            </a:r>
          </a:p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(Portugol)</a:t>
            </a:r>
          </a:p>
        </p:txBody>
      </p:sp>
      <p:pic>
        <p:nvPicPr>
          <p:cNvPr id="235" name="Screen Shot 2022-08-19 at 14.57.28.png" descr="Screen Shot 2022-08-19 at 14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" y="2428805"/>
            <a:ext cx="8553450" cy="3586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38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9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  <p:sp>
        <p:nvSpPr>
          <p:cNvPr id="240" name="Narrativa"/>
          <p:cNvSpPr txBox="1"/>
          <p:nvPr/>
        </p:nvSpPr>
        <p:spPr>
          <a:xfrm>
            <a:off x="1021508" y="6060805"/>
            <a:ext cx="983763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Narrativa</a:t>
            </a:r>
          </a:p>
        </p:txBody>
      </p:sp>
      <p:sp>
        <p:nvSpPr>
          <p:cNvPr id="241" name="Fluxograma"/>
          <p:cNvSpPr txBox="1"/>
          <p:nvPr/>
        </p:nvSpPr>
        <p:spPr>
          <a:xfrm>
            <a:off x="3944784" y="6060805"/>
            <a:ext cx="125443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242" name="Pseucodcódigo…"/>
          <p:cNvSpPr txBox="1"/>
          <p:nvPr/>
        </p:nvSpPr>
        <p:spPr>
          <a:xfrm>
            <a:off x="6754773" y="5946505"/>
            <a:ext cx="1615588" cy="5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Pseucodcódigo</a:t>
            </a:r>
          </a:p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(Portugol)</a:t>
            </a:r>
          </a:p>
        </p:txBody>
      </p:sp>
      <p:pic>
        <p:nvPicPr>
          <p:cNvPr id="243" name="Screen Shot 2022-08-19 at 14.57.28.png" descr="Screen Shot 2022-08-19 at 14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" y="2428805"/>
            <a:ext cx="8553450" cy="358693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="/>
          <p:cNvSpPr txBox="1"/>
          <p:nvPr/>
        </p:nvSpPr>
        <p:spPr>
          <a:xfrm>
            <a:off x="2869326" y="3865413"/>
            <a:ext cx="485327" cy="713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/>
            </a:lvl1pPr>
          </a:lstStyle>
          <a:p>
            <a:pPr/>
            <a:r>
              <a:t>=</a:t>
            </a:r>
          </a:p>
        </p:txBody>
      </p:sp>
      <p:sp>
        <p:nvSpPr>
          <p:cNvPr id="245" name="="/>
          <p:cNvSpPr txBox="1"/>
          <p:nvPr/>
        </p:nvSpPr>
        <p:spPr>
          <a:xfrm>
            <a:off x="5790628" y="3865413"/>
            <a:ext cx="485327" cy="713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/>
            </a:lvl1pPr>
          </a:lstStyle>
          <a:p>
            <a:pPr/>
            <a:r>
              <a:t>=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248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9" name="Rounded Rectangle"/>
          <p:cNvSpPr/>
          <p:nvPr/>
        </p:nvSpPr>
        <p:spPr>
          <a:xfrm>
            <a:off x="685799" y="3154362"/>
            <a:ext cx="7772401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50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25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2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25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57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25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61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264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26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3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265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26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269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27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73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Fluxograma</a:t>
            </a:r>
          </a:p>
        </p:txBody>
      </p:sp>
      <p:sp>
        <p:nvSpPr>
          <p:cNvPr id="276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7" name="variable.png" descr="vari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896" y="2759396"/>
            <a:ext cx="9906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operation.png" descr="opera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896" y="4186766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Variáveis"/>
          <p:cNvSpPr txBox="1"/>
          <p:nvPr/>
        </p:nvSpPr>
        <p:spPr>
          <a:xfrm>
            <a:off x="2352066" y="3067801"/>
            <a:ext cx="120440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sp>
        <p:nvSpPr>
          <p:cNvPr id="280" name="Operações"/>
          <p:cNvSpPr txBox="1"/>
          <p:nvPr/>
        </p:nvSpPr>
        <p:spPr>
          <a:xfrm>
            <a:off x="2352066" y="4495171"/>
            <a:ext cx="141573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Fluxograma</a:t>
            </a:r>
          </a:p>
        </p:txBody>
      </p:sp>
      <p:sp>
        <p:nvSpPr>
          <p:cNvPr id="283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4" name="Screen Shot 2022-08-24 at 09.14.48.png" descr="Screen Shot 2022-08-24 at 09.1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99" y="1758858"/>
            <a:ext cx="7323356" cy="446445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5815661" y="2476545"/>
            <a:ext cx="2433230" cy="11162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Fluxograma</a:t>
            </a:r>
          </a:p>
        </p:txBody>
      </p:sp>
      <p:sp>
        <p:nvSpPr>
          <p:cNvPr id="288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9" name="Screen Shot 2022-08-24 at 09.14.48.png" descr="Screen Shot 2022-08-24 at 09.14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799" y="1758858"/>
            <a:ext cx="7323356" cy="446445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"/>
          <p:cNvSpPr/>
          <p:nvPr/>
        </p:nvSpPr>
        <p:spPr>
          <a:xfrm>
            <a:off x="3585548" y="2658528"/>
            <a:ext cx="1284506" cy="788148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1" name="Line"/>
          <p:cNvSpPr/>
          <p:nvPr/>
        </p:nvSpPr>
        <p:spPr>
          <a:xfrm>
            <a:off x="4922244" y="3101517"/>
            <a:ext cx="1058914" cy="1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4459312" y="4791523"/>
            <a:ext cx="1733746" cy="560365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3" name="Line"/>
          <p:cNvSpPr/>
          <p:nvPr/>
        </p:nvSpPr>
        <p:spPr>
          <a:xfrm flipV="1">
            <a:off x="6999724" y="3326372"/>
            <a:ext cx="1" cy="1692088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6234376" y="5071705"/>
            <a:ext cx="768643" cy="1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297" name="1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8" name="Rounded Rectangle"/>
          <p:cNvSpPr/>
          <p:nvPr/>
        </p:nvSpPr>
        <p:spPr>
          <a:xfrm>
            <a:off x="685800" y="3719813"/>
            <a:ext cx="7772401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9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302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30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05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30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306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309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30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310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313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31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314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317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31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18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31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22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25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6" name="Uma variável é uma localização na memória do computador que é utilizada para armazenar temporariamente os dados que são utilizados pelo programa…"/>
          <p:cNvSpPr txBox="1"/>
          <p:nvPr>
            <p:ph type="body" idx="1"/>
          </p:nvPr>
        </p:nvSpPr>
        <p:spPr>
          <a:xfrm>
            <a:off x="431732" y="1921597"/>
            <a:ext cx="7760674" cy="4266830"/>
          </a:xfrm>
          <a:prstGeom prst="rect">
            <a:avLst/>
          </a:prstGeom>
        </p:spPr>
        <p:txBody>
          <a:bodyPr/>
          <a:lstStyle/>
          <a:p>
            <a:pPr marL="220060" marR="457200" indent="-220060" defTabSz="450215">
              <a:lnSpc>
                <a:spcPct val="90000"/>
              </a:lnSpc>
              <a:spcBef>
                <a:spcPts val="11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Uma variável é uma localização na memória do computador que é utilizada para </a:t>
            </a:r>
            <a:r>
              <a:rPr b="1"/>
              <a:t>armazenar temporariamente</a:t>
            </a:r>
            <a:r>
              <a:t> os dados que são </a:t>
            </a:r>
            <a:r>
              <a:rPr b="1"/>
              <a:t>utilizados pelo programa</a:t>
            </a:r>
            <a:endParaRPr b="1"/>
          </a:p>
          <a:p>
            <a:pPr marL="220060" marR="457200" indent="-220060" defTabSz="450215">
              <a:lnSpc>
                <a:spcPct val="90000"/>
              </a:lnSpc>
              <a:spcBef>
                <a:spcPts val="11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0060" marR="457200" indent="-220060" defTabSz="450215">
              <a:lnSpc>
                <a:spcPct val="90000"/>
              </a:lnSpc>
              <a:spcBef>
                <a:spcPts val="1100"/>
              </a:spcBef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As variáveis possuem algumas características, como:</a:t>
            </a:r>
          </a:p>
          <a:p>
            <a:pPr lvl="2" marL="884582" marR="457200" indent="-198782" defTabSz="450215">
              <a:lnSpc>
                <a:spcPct val="90000"/>
              </a:lnSpc>
              <a:spcBef>
                <a:spcPts val="1100"/>
              </a:spcBef>
              <a:buSzPct val="60000"/>
              <a:buChar char="◻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nome (identificação da variável)</a:t>
            </a:r>
          </a:p>
          <a:p>
            <a:pPr lvl="2" marL="884582" marR="457200" indent="-198782" defTabSz="450215">
              <a:lnSpc>
                <a:spcPct val="90000"/>
              </a:lnSpc>
              <a:spcBef>
                <a:spcPts val="1100"/>
              </a:spcBef>
              <a:buSzPct val="60000"/>
              <a:buChar char="◻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Tipo</a:t>
            </a:r>
          </a:p>
          <a:p>
            <a:pPr lvl="2" marL="884582" marR="457200" indent="-198782" defTabSz="450215">
              <a:lnSpc>
                <a:spcPct val="90000"/>
              </a:lnSpc>
              <a:spcBef>
                <a:spcPts val="1100"/>
              </a:spcBef>
              <a:buSzPct val="60000"/>
              <a:buChar char="◻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Endereço</a:t>
            </a:r>
          </a:p>
          <a:p>
            <a:pPr lvl="2" marL="884582" marR="457200" indent="-198782" defTabSz="450215">
              <a:lnSpc>
                <a:spcPct val="90000"/>
              </a:lnSpc>
              <a:spcBef>
                <a:spcPts val="1100"/>
              </a:spcBef>
              <a:buSzPct val="60000"/>
              <a:buChar char="◻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Tamanho</a:t>
            </a:r>
          </a:p>
          <a:p>
            <a:pPr lvl="2" marL="884582" marR="457200" indent="-198782" defTabSz="450215">
              <a:lnSpc>
                <a:spcPct val="90000"/>
              </a:lnSpc>
              <a:spcBef>
                <a:spcPts val="1100"/>
              </a:spcBef>
              <a:buSzPct val="60000"/>
              <a:buChar char="◻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Valor (conteúdo da variável)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29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0" name="Screen Shot 2022-08-24 at 09.18.38.png" descr="Screen Shot 2022-08-24 at 09.18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197" y="1705315"/>
            <a:ext cx="7342302" cy="4409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33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4" name="Tipo Identificador"/>
          <p:cNvSpPr txBox="1"/>
          <p:nvPr/>
        </p:nvSpPr>
        <p:spPr>
          <a:xfrm>
            <a:off x="3491334" y="1804776"/>
            <a:ext cx="19199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rPr b="1">
                <a:solidFill>
                  <a:srgbClr val="FF2600"/>
                </a:solidFill>
              </a:rPr>
              <a:t>Tipo</a:t>
            </a:r>
            <a:r>
              <a:t> Identificador</a:t>
            </a:r>
          </a:p>
        </p:txBody>
      </p:sp>
      <p:sp>
        <p:nvSpPr>
          <p:cNvPr id="335" name="letra"/>
          <p:cNvSpPr/>
          <p:nvPr/>
        </p:nvSpPr>
        <p:spPr>
          <a:xfrm>
            <a:off x="3129394" y="275153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36" name="letra"/>
          <p:cNvSpPr/>
          <p:nvPr/>
        </p:nvSpPr>
        <p:spPr>
          <a:xfrm>
            <a:off x="4575030" y="309501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37" name="digito"/>
          <p:cNvSpPr/>
          <p:nvPr/>
        </p:nvSpPr>
        <p:spPr>
          <a:xfrm>
            <a:off x="4575030" y="359334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digito</a:t>
            </a:r>
          </a:p>
        </p:txBody>
      </p:sp>
      <p:sp>
        <p:nvSpPr>
          <p:cNvPr id="338" name="Line"/>
          <p:cNvSpPr/>
          <p:nvPr/>
        </p:nvSpPr>
        <p:spPr>
          <a:xfrm>
            <a:off x="3967379" y="2908467"/>
            <a:ext cx="2056752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9" name="Line"/>
          <p:cNvSpPr/>
          <p:nvPr/>
        </p:nvSpPr>
        <p:spPr>
          <a:xfrm>
            <a:off x="4245086" y="2584125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0" name="Line"/>
          <p:cNvSpPr/>
          <p:nvPr/>
        </p:nvSpPr>
        <p:spPr>
          <a:xfrm>
            <a:off x="5751874" y="25900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1" name="Line"/>
          <p:cNvSpPr/>
          <p:nvPr/>
        </p:nvSpPr>
        <p:spPr>
          <a:xfrm>
            <a:off x="4237127" y="2590002"/>
            <a:ext cx="1517256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2" name="Line"/>
          <p:cNvSpPr/>
          <p:nvPr/>
        </p:nvSpPr>
        <p:spPr>
          <a:xfrm>
            <a:off x="4384787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3" name="Line"/>
          <p:cNvSpPr/>
          <p:nvPr/>
        </p:nvSpPr>
        <p:spPr>
          <a:xfrm>
            <a:off x="5588192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4" name="Line"/>
          <p:cNvSpPr/>
          <p:nvPr/>
        </p:nvSpPr>
        <p:spPr>
          <a:xfrm flipH="1">
            <a:off x="4396347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5" name="Line"/>
          <p:cNvSpPr/>
          <p:nvPr/>
        </p:nvSpPr>
        <p:spPr>
          <a:xfrm flipH="1">
            <a:off x="4396347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6" name="Line"/>
          <p:cNvSpPr/>
          <p:nvPr/>
        </p:nvSpPr>
        <p:spPr>
          <a:xfrm flipH="1">
            <a:off x="5414539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7" name="Line"/>
          <p:cNvSpPr/>
          <p:nvPr/>
        </p:nvSpPr>
        <p:spPr>
          <a:xfrm flipH="1">
            <a:off x="5414539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40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4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8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149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5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56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15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8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60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163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16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64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50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1" name="Tipo Identificador"/>
          <p:cNvSpPr txBox="1"/>
          <p:nvPr/>
        </p:nvSpPr>
        <p:spPr>
          <a:xfrm>
            <a:off x="3491334" y="1804776"/>
            <a:ext cx="19199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rPr b="1">
                <a:solidFill>
                  <a:srgbClr val="FF2600"/>
                </a:solidFill>
              </a:rPr>
              <a:t>Tipo</a:t>
            </a:r>
            <a:r>
              <a:t> Identificador</a:t>
            </a:r>
          </a:p>
        </p:txBody>
      </p:sp>
      <p:sp>
        <p:nvSpPr>
          <p:cNvPr id="352" name="letra"/>
          <p:cNvSpPr/>
          <p:nvPr/>
        </p:nvSpPr>
        <p:spPr>
          <a:xfrm>
            <a:off x="3129394" y="275153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53" name="letra"/>
          <p:cNvSpPr/>
          <p:nvPr/>
        </p:nvSpPr>
        <p:spPr>
          <a:xfrm>
            <a:off x="4575030" y="309501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54" name="digito"/>
          <p:cNvSpPr/>
          <p:nvPr/>
        </p:nvSpPr>
        <p:spPr>
          <a:xfrm>
            <a:off x="4575030" y="359334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digito</a:t>
            </a:r>
          </a:p>
        </p:txBody>
      </p:sp>
      <p:sp>
        <p:nvSpPr>
          <p:cNvPr id="355" name="Line"/>
          <p:cNvSpPr/>
          <p:nvPr/>
        </p:nvSpPr>
        <p:spPr>
          <a:xfrm>
            <a:off x="3967379" y="2908467"/>
            <a:ext cx="2056752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6" name="Line"/>
          <p:cNvSpPr/>
          <p:nvPr/>
        </p:nvSpPr>
        <p:spPr>
          <a:xfrm>
            <a:off x="4245086" y="2584125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7" name="Line"/>
          <p:cNvSpPr/>
          <p:nvPr/>
        </p:nvSpPr>
        <p:spPr>
          <a:xfrm>
            <a:off x="5751874" y="25900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8" name="Line"/>
          <p:cNvSpPr/>
          <p:nvPr/>
        </p:nvSpPr>
        <p:spPr>
          <a:xfrm>
            <a:off x="4237127" y="2590002"/>
            <a:ext cx="1517256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59" name="Line"/>
          <p:cNvSpPr/>
          <p:nvPr/>
        </p:nvSpPr>
        <p:spPr>
          <a:xfrm>
            <a:off x="4384787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0" name="Line"/>
          <p:cNvSpPr/>
          <p:nvPr/>
        </p:nvSpPr>
        <p:spPr>
          <a:xfrm>
            <a:off x="5588192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1" name="Line"/>
          <p:cNvSpPr/>
          <p:nvPr/>
        </p:nvSpPr>
        <p:spPr>
          <a:xfrm flipH="1">
            <a:off x="4396347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2" name="Line"/>
          <p:cNvSpPr/>
          <p:nvPr/>
        </p:nvSpPr>
        <p:spPr>
          <a:xfrm flipH="1">
            <a:off x="4396347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3" name="Line"/>
          <p:cNvSpPr/>
          <p:nvPr/>
        </p:nvSpPr>
        <p:spPr>
          <a:xfrm flipH="1">
            <a:off x="5414539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4" name="Line"/>
          <p:cNvSpPr/>
          <p:nvPr/>
        </p:nvSpPr>
        <p:spPr>
          <a:xfrm flipH="1">
            <a:off x="5414539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65" name="Identificadores (nomes)…"/>
          <p:cNvSpPr txBox="1"/>
          <p:nvPr>
            <p:ph type="body" sz="half" idx="1"/>
          </p:nvPr>
        </p:nvSpPr>
        <p:spPr>
          <a:xfrm>
            <a:off x="570980" y="4159773"/>
            <a:ext cx="7760675" cy="2256018"/>
          </a:xfrm>
          <a:prstGeom prst="rect">
            <a:avLst/>
          </a:prstGeom>
        </p:spPr>
        <p:txBody>
          <a:bodyPr anchor="ctr"/>
          <a:lstStyle/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Identificadores (nomes)</a:t>
            </a:r>
          </a:p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marL="884582" marR="457200" indent="-198782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 devem começar com uma </a:t>
            </a:r>
            <a:r>
              <a:rPr b="1">
                <a:solidFill>
                  <a:srgbClr val="942192"/>
                </a:solidFill>
              </a:rPr>
              <a:t>letra</a:t>
            </a:r>
          </a:p>
          <a:p>
            <a:pPr lvl="2" marL="884582" marR="457200" indent="-198782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os próximos caracteres podem ser </a:t>
            </a:r>
            <a:r>
              <a:rPr b="1">
                <a:solidFill>
                  <a:srgbClr val="942192"/>
                </a:solidFill>
              </a:rPr>
              <a:t>letras</a:t>
            </a:r>
            <a:r>
              <a:t> ou </a:t>
            </a:r>
            <a:r>
              <a:rPr b="1">
                <a:solidFill>
                  <a:srgbClr val="942192"/>
                </a:solidFill>
              </a:rPr>
              <a:t>números</a:t>
            </a:r>
          </a:p>
          <a:p>
            <a:pPr lvl="2" marL="884582" marR="457200" indent="-198782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não pode usar nenhum símbolo, exceto </a:t>
            </a:r>
            <a:r>
              <a:rPr b="1">
                <a:solidFill>
                  <a:srgbClr val="942192"/>
                </a:solidFill>
              </a:rPr>
              <a:t>underline (_)</a:t>
            </a:r>
          </a:p>
          <a:p>
            <a:pPr lvl="2" marL="884582" marR="457200" indent="-198782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não pode conter </a:t>
            </a:r>
            <a:r>
              <a:rPr b="1">
                <a:solidFill>
                  <a:srgbClr val="942192"/>
                </a:solidFill>
              </a:rPr>
              <a:t>espaços</a:t>
            </a:r>
            <a:r>
              <a:rPr b="1"/>
              <a:t> </a:t>
            </a:r>
            <a:r>
              <a:rPr b="1">
                <a:solidFill>
                  <a:srgbClr val="942192"/>
                </a:solidFill>
              </a:rPr>
              <a:t>em</a:t>
            </a:r>
            <a:r>
              <a:rPr>
                <a:solidFill>
                  <a:srgbClr val="942192"/>
                </a:solidFill>
              </a:rPr>
              <a:t> </a:t>
            </a:r>
            <a:r>
              <a:rPr b="1">
                <a:solidFill>
                  <a:srgbClr val="942192"/>
                </a:solidFill>
              </a:rPr>
              <a:t>branco</a:t>
            </a:r>
            <a:endParaRPr>
              <a:solidFill>
                <a:srgbClr val="942192"/>
              </a:solidFill>
            </a:endParaRPr>
          </a:p>
          <a:p>
            <a:pPr lvl="2" marL="884582" marR="457200" indent="-198782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não pode conter </a:t>
            </a:r>
            <a:r>
              <a:rPr b="1">
                <a:solidFill>
                  <a:srgbClr val="942192"/>
                </a:solidFill>
              </a:rPr>
              <a:t>letras com acentos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68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9" name="Tipo Identificador"/>
          <p:cNvSpPr txBox="1"/>
          <p:nvPr/>
        </p:nvSpPr>
        <p:spPr>
          <a:xfrm>
            <a:off x="3491334" y="1804776"/>
            <a:ext cx="19199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rPr b="1">
                <a:solidFill>
                  <a:srgbClr val="FF2600"/>
                </a:solidFill>
              </a:rPr>
              <a:t>Tipo</a:t>
            </a:r>
            <a:r>
              <a:t> Identificador</a:t>
            </a:r>
          </a:p>
        </p:txBody>
      </p:sp>
      <p:sp>
        <p:nvSpPr>
          <p:cNvPr id="370" name="Tipos:…"/>
          <p:cNvSpPr txBox="1"/>
          <p:nvPr>
            <p:ph type="body" sz="half" idx="1"/>
          </p:nvPr>
        </p:nvSpPr>
        <p:spPr>
          <a:xfrm>
            <a:off x="570980" y="4081720"/>
            <a:ext cx="7760675" cy="2334071"/>
          </a:xfrm>
          <a:prstGeom prst="rect">
            <a:avLst/>
          </a:prstGeom>
        </p:spPr>
        <p:txBody>
          <a:bodyPr anchor="ctr"/>
          <a:lstStyle/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Tipos:</a:t>
            </a:r>
          </a:p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Inteiro (</a:t>
            </a:r>
            <a:r>
              <a:rPr b="1">
                <a:solidFill>
                  <a:srgbClr val="942192"/>
                </a:solidFill>
              </a:rPr>
              <a:t>int</a:t>
            </a:r>
            <a:r>
              <a:t>):</a:t>
            </a: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Real (</a:t>
            </a:r>
            <a:r>
              <a:rPr b="1">
                <a:solidFill>
                  <a:srgbClr val="942192"/>
                </a:solidFill>
              </a:rPr>
              <a:t>float</a:t>
            </a:r>
            <a:r>
              <a:t> - ponto flutuante):</a:t>
            </a: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Caractere (</a:t>
            </a:r>
            <a:r>
              <a:rPr b="1">
                <a:solidFill>
                  <a:srgbClr val="942192"/>
                </a:solidFill>
              </a:rPr>
              <a:t>char</a:t>
            </a:r>
            <a:r>
              <a:t> - character):</a:t>
            </a: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Lógico (</a:t>
            </a:r>
            <a:r>
              <a:rPr b="1">
                <a:solidFill>
                  <a:srgbClr val="942192"/>
                </a:solidFill>
              </a:rPr>
              <a:t>bool</a:t>
            </a:r>
            <a:r>
              <a:t> - booleano):</a:t>
            </a:r>
          </a:p>
        </p:txBody>
      </p:sp>
      <p:sp>
        <p:nvSpPr>
          <p:cNvPr id="371" name="letra"/>
          <p:cNvSpPr/>
          <p:nvPr/>
        </p:nvSpPr>
        <p:spPr>
          <a:xfrm>
            <a:off x="3129394" y="275153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72" name="letra"/>
          <p:cNvSpPr/>
          <p:nvPr/>
        </p:nvSpPr>
        <p:spPr>
          <a:xfrm>
            <a:off x="4575030" y="309501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73" name="digito"/>
          <p:cNvSpPr/>
          <p:nvPr/>
        </p:nvSpPr>
        <p:spPr>
          <a:xfrm>
            <a:off x="4575030" y="359334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digito</a:t>
            </a:r>
          </a:p>
        </p:txBody>
      </p:sp>
      <p:sp>
        <p:nvSpPr>
          <p:cNvPr id="374" name="Line"/>
          <p:cNvSpPr/>
          <p:nvPr/>
        </p:nvSpPr>
        <p:spPr>
          <a:xfrm>
            <a:off x="3967379" y="2908467"/>
            <a:ext cx="2056752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5" name="Line"/>
          <p:cNvSpPr/>
          <p:nvPr/>
        </p:nvSpPr>
        <p:spPr>
          <a:xfrm>
            <a:off x="4245086" y="2584125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6" name="Line"/>
          <p:cNvSpPr/>
          <p:nvPr/>
        </p:nvSpPr>
        <p:spPr>
          <a:xfrm>
            <a:off x="5751874" y="25900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7" name="Line"/>
          <p:cNvSpPr/>
          <p:nvPr/>
        </p:nvSpPr>
        <p:spPr>
          <a:xfrm>
            <a:off x="4237127" y="2590002"/>
            <a:ext cx="1517256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8" name="Line"/>
          <p:cNvSpPr/>
          <p:nvPr/>
        </p:nvSpPr>
        <p:spPr>
          <a:xfrm>
            <a:off x="4384787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79" name="Line"/>
          <p:cNvSpPr/>
          <p:nvPr/>
        </p:nvSpPr>
        <p:spPr>
          <a:xfrm>
            <a:off x="5588192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0" name="Line"/>
          <p:cNvSpPr/>
          <p:nvPr/>
        </p:nvSpPr>
        <p:spPr>
          <a:xfrm flipH="1">
            <a:off x="4396347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1" name="Line"/>
          <p:cNvSpPr/>
          <p:nvPr/>
        </p:nvSpPr>
        <p:spPr>
          <a:xfrm flipH="1">
            <a:off x="4396347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2" name="Line"/>
          <p:cNvSpPr/>
          <p:nvPr/>
        </p:nvSpPr>
        <p:spPr>
          <a:xfrm flipH="1">
            <a:off x="5414539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83" name="Line"/>
          <p:cNvSpPr/>
          <p:nvPr/>
        </p:nvSpPr>
        <p:spPr>
          <a:xfrm flipH="1">
            <a:off x="5414539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386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7" name="Tipo Identificador"/>
          <p:cNvSpPr txBox="1"/>
          <p:nvPr/>
        </p:nvSpPr>
        <p:spPr>
          <a:xfrm>
            <a:off x="3491334" y="1804776"/>
            <a:ext cx="191996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rPr b="1">
                <a:solidFill>
                  <a:srgbClr val="FF2600"/>
                </a:solidFill>
              </a:rPr>
              <a:t>Tipo</a:t>
            </a:r>
            <a:r>
              <a:t> Identificador</a:t>
            </a:r>
          </a:p>
        </p:txBody>
      </p:sp>
      <p:sp>
        <p:nvSpPr>
          <p:cNvPr id="388" name="Tipos:…"/>
          <p:cNvSpPr txBox="1"/>
          <p:nvPr>
            <p:ph type="body" sz="half" idx="1"/>
          </p:nvPr>
        </p:nvSpPr>
        <p:spPr>
          <a:xfrm>
            <a:off x="570980" y="4121673"/>
            <a:ext cx="7760675" cy="2256018"/>
          </a:xfrm>
          <a:prstGeom prst="rect">
            <a:avLst/>
          </a:prstGeom>
        </p:spPr>
        <p:txBody>
          <a:bodyPr anchor="ctr"/>
          <a:lstStyle/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Tipos:</a:t>
            </a:r>
          </a:p>
          <a:p>
            <a:pPr marL="220060" marR="457200" indent="-220060" defTabSz="450215">
              <a:lnSpc>
                <a:spcPct val="50000"/>
              </a:lnSpc>
              <a:spcBef>
                <a:spcPts val="1100"/>
              </a:spcBef>
              <a:defRPr sz="18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Inteiro (</a:t>
            </a:r>
            <a:r>
              <a:rPr b="1">
                <a:solidFill>
                  <a:srgbClr val="942192"/>
                </a:solidFill>
              </a:rPr>
              <a:t>int</a:t>
            </a:r>
            <a:r>
              <a:t>): </a:t>
            </a:r>
            <a:r>
              <a:rPr>
                <a:solidFill>
                  <a:srgbClr val="0433FF"/>
                </a:solidFill>
              </a:rPr>
              <a:t>1  3  -5   198    0</a:t>
            </a: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Real (</a:t>
            </a:r>
            <a:r>
              <a:rPr b="1">
                <a:solidFill>
                  <a:srgbClr val="942192"/>
                </a:solidFill>
              </a:rPr>
              <a:t>float</a:t>
            </a:r>
            <a:r>
              <a:t> - ponto flutuante):  </a:t>
            </a:r>
            <a:r>
              <a:rPr>
                <a:solidFill>
                  <a:srgbClr val="0433FF"/>
                </a:solidFill>
              </a:rPr>
              <a:t>0.5    5.0   9.8   -77.3    3.1415</a:t>
            </a: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Caractere (</a:t>
            </a:r>
            <a:r>
              <a:rPr b="1">
                <a:solidFill>
                  <a:srgbClr val="942192"/>
                </a:solidFill>
              </a:rPr>
              <a:t>char</a:t>
            </a:r>
            <a:r>
              <a:t> - character): </a:t>
            </a:r>
            <a:r>
              <a:rPr>
                <a:solidFill>
                  <a:srgbClr val="0433FF"/>
                </a:solidFill>
              </a:rPr>
              <a:t>“programa" ‘c’ “algoritmo" “123"</a:t>
            </a:r>
            <a:endParaRPr>
              <a:solidFill>
                <a:srgbClr val="0433FF"/>
              </a:solidFill>
            </a:endParaRPr>
          </a:p>
          <a:p>
            <a:pPr lvl="2" marL="905860" marR="457200" indent="-220060" defTabSz="450215">
              <a:lnSpc>
                <a:spcPct val="50000"/>
              </a:lnSpc>
              <a:spcBef>
                <a:spcPts val="1100"/>
              </a:spcBef>
              <a:buSzPct val="60000"/>
              <a:buChar char="◻"/>
              <a:defRPr sz="1800">
                <a:latin typeface="+mj-lt"/>
                <a:ea typeface="+mj-ea"/>
                <a:cs typeface="+mj-cs"/>
                <a:sym typeface="Helvetica"/>
              </a:defRPr>
            </a:pPr>
            <a:r>
              <a:t>Lógico (</a:t>
            </a:r>
            <a:r>
              <a:rPr b="1">
                <a:solidFill>
                  <a:srgbClr val="942192"/>
                </a:solidFill>
              </a:rPr>
              <a:t>bool</a:t>
            </a:r>
            <a:r>
              <a:t> - booleano):  </a:t>
            </a:r>
            <a:r>
              <a:rPr>
                <a:solidFill>
                  <a:srgbClr val="0433FF"/>
                </a:solidFill>
              </a:rPr>
              <a:t>verdadeiro/falso</a:t>
            </a:r>
          </a:p>
        </p:txBody>
      </p:sp>
      <p:sp>
        <p:nvSpPr>
          <p:cNvPr id="389" name="letra"/>
          <p:cNvSpPr/>
          <p:nvPr/>
        </p:nvSpPr>
        <p:spPr>
          <a:xfrm>
            <a:off x="3129394" y="275153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90" name="letra"/>
          <p:cNvSpPr/>
          <p:nvPr/>
        </p:nvSpPr>
        <p:spPr>
          <a:xfrm>
            <a:off x="4575030" y="309501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letra</a:t>
            </a:r>
          </a:p>
        </p:txBody>
      </p:sp>
      <p:sp>
        <p:nvSpPr>
          <p:cNvPr id="391" name="digito"/>
          <p:cNvSpPr/>
          <p:nvPr/>
        </p:nvSpPr>
        <p:spPr>
          <a:xfrm>
            <a:off x="4575030" y="3593342"/>
            <a:ext cx="841449" cy="3517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/>
          </a:lstStyle>
          <a:p>
            <a:pPr/>
            <a:r>
              <a:t>digito</a:t>
            </a:r>
          </a:p>
        </p:txBody>
      </p:sp>
      <p:sp>
        <p:nvSpPr>
          <p:cNvPr id="392" name="Line"/>
          <p:cNvSpPr/>
          <p:nvPr/>
        </p:nvSpPr>
        <p:spPr>
          <a:xfrm>
            <a:off x="3967379" y="2908467"/>
            <a:ext cx="2056752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3" name="Line"/>
          <p:cNvSpPr/>
          <p:nvPr/>
        </p:nvSpPr>
        <p:spPr>
          <a:xfrm>
            <a:off x="4245086" y="2584125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4" name="Line"/>
          <p:cNvSpPr/>
          <p:nvPr/>
        </p:nvSpPr>
        <p:spPr>
          <a:xfrm>
            <a:off x="5751874" y="25900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5" name="Line"/>
          <p:cNvSpPr/>
          <p:nvPr/>
        </p:nvSpPr>
        <p:spPr>
          <a:xfrm>
            <a:off x="4237127" y="2590002"/>
            <a:ext cx="1517256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6" name="Line"/>
          <p:cNvSpPr/>
          <p:nvPr/>
        </p:nvSpPr>
        <p:spPr>
          <a:xfrm>
            <a:off x="4384787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7" name="Line"/>
          <p:cNvSpPr/>
          <p:nvPr/>
        </p:nvSpPr>
        <p:spPr>
          <a:xfrm>
            <a:off x="5588192" y="2915367"/>
            <a:ext cx="1" cy="92856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8" name="Line"/>
          <p:cNvSpPr/>
          <p:nvPr/>
        </p:nvSpPr>
        <p:spPr>
          <a:xfrm flipH="1">
            <a:off x="4396347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9" name="Line"/>
          <p:cNvSpPr/>
          <p:nvPr/>
        </p:nvSpPr>
        <p:spPr>
          <a:xfrm flipH="1">
            <a:off x="4396347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0" name="Line"/>
          <p:cNvSpPr/>
          <p:nvPr/>
        </p:nvSpPr>
        <p:spPr>
          <a:xfrm flipH="1">
            <a:off x="5414539" y="3270907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01" name="Line"/>
          <p:cNvSpPr/>
          <p:nvPr/>
        </p:nvSpPr>
        <p:spPr>
          <a:xfrm flipH="1">
            <a:off x="5414539" y="3834439"/>
            <a:ext cx="167124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Fluxograma</a:t>
            </a:r>
          </a:p>
        </p:txBody>
      </p:sp>
      <p:sp>
        <p:nvSpPr>
          <p:cNvPr id="404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5" name="Screen Shot 2022-08-24 at 10.12.07.png" descr="Screen Shot 2022-08-24 at 10.12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1233" y="1694639"/>
            <a:ext cx="6957931" cy="4418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Variáve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Variáveis</a:t>
            </a:r>
          </a:p>
        </p:txBody>
      </p:sp>
      <p:sp>
        <p:nvSpPr>
          <p:cNvPr id="408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9" name="Screen Shot 2022-08-24 at 10.13.21.png" descr="Screen Shot 2022-08-24 at 10.1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560" y="1598946"/>
            <a:ext cx="7798880" cy="4658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Fluxograma</a:t>
            </a:r>
          </a:p>
        </p:txBody>
      </p:sp>
      <p:sp>
        <p:nvSpPr>
          <p:cNvPr id="412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3" name="Screen Shot 2022-08-24 at 10.14.23.png" descr="Screen Shot 2022-08-24 at 10.14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605" y="1731346"/>
            <a:ext cx="8094790" cy="4357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6" name="Screen Shot 2022-08-24 at 10.15.35.png" descr="Screen Shot 2022-08-24 at 10.1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167" y="1772743"/>
            <a:ext cx="7178134" cy="443568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0" name="Screen Shot 2022-08-24 at 10.16.18.png" descr="Screen Shot 2022-08-24 at 10.16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887" y="1570037"/>
            <a:ext cx="7510226" cy="4500348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4" name="Screen Shot 2022-08-24 at 10.17.08.png" descr="Screen Shot 2022-08-24 at 10.1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998" y="1850825"/>
            <a:ext cx="7148339" cy="4413885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8" name="Screen Shot 2022-08-24 at 10.18.03.png" descr="Screen Shot 2022-08-24 at 10.18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2413" y="1806443"/>
            <a:ext cx="6307951" cy="43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67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8" name="Rounded Rectangle"/>
          <p:cNvSpPr/>
          <p:nvPr/>
        </p:nvSpPr>
        <p:spPr>
          <a:xfrm>
            <a:off x="685800" y="2565016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71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6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72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173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7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7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80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8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84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18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88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18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0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92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2" name="Screen Shot 2022-08-24 at 10.18.57.png" descr="Screen Shot 2022-08-24 at 10.18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466" y="1867266"/>
            <a:ext cx="7148797" cy="4199648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436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7" name="Screen Shot 2022-08-24 at 10.19.52.png" descr="Screen Shot 2022-08-24 at 10.19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691" y="1825848"/>
            <a:ext cx="6894618" cy="433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440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1" name="Screen Shot 2022-08-24 at 10.20.46.png" descr="Screen Shot 2022-08-24 at 10.2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483" y="1898125"/>
            <a:ext cx="6931182" cy="4196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Exemplo</a:t>
            </a:r>
          </a:p>
        </p:txBody>
      </p:sp>
      <p:pic>
        <p:nvPicPr>
          <p:cNvPr id="444" name="Screen Shot 2022-08-24 at 10.29.40.png" descr="Screen Shot 2022-08-24 at 10.2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861" y="1718652"/>
            <a:ext cx="8042740" cy="4710970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448" name="3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51" name="Group"/>
          <p:cNvGrpSpPr/>
          <p:nvPr/>
        </p:nvGrpSpPr>
        <p:grpSpPr>
          <a:xfrm>
            <a:off x="379712" y="1910094"/>
            <a:ext cx="366714" cy="373791"/>
            <a:chOff x="0" y="0"/>
            <a:chExt cx="366712" cy="373790"/>
          </a:xfrm>
        </p:grpSpPr>
        <p:sp>
          <p:nvSpPr>
            <p:cNvPr id="4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52" name="O que será impresso na tela para o usuário em casa programa?"/>
          <p:cNvSpPr txBox="1"/>
          <p:nvPr/>
        </p:nvSpPr>
        <p:spPr>
          <a:xfrm>
            <a:off x="875012" y="1914426"/>
            <a:ext cx="778210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 que será impresso na tela para o usuário em casa programa?</a:t>
            </a:r>
          </a:p>
        </p:txBody>
      </p:sp>
      <p:pic>
        <p:nvPicPr>
          <p:cNvPr id="453" name="Screen Shot 2022-08-24 at 10.28.35.png" descr="Screen Shot 2022-08-24 at 10.2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899" y="2648480"/>
            <a:ext cx="7532202" cy="2709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456" name="3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7" name="Rounded Rectangle"/>
          <p:cNvSpPr/>
          <p:nvPr/>
        </p:nvSpPr>
        <p:spPr>
          <a:xfrm>
            <a:off x="685799" y="4271469"/>
            <a:ext cx="7772401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58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45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46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3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465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468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46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7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469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472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47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73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grpSp>
        <p:nvGrpSpPr>
          <p:cNvPr id="476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47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77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480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47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481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Operadores Aritmét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Aritméticos</a:t>
            </a:r>
          </a:p>
        </p:txBody>
      </p:sp>
      <p:sp>
        <p:nvSpPr>
          <p:cNvPr id="484" name="3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85" name="Screen Shot 2022-08-24 at 10.30.34.png" descr="Screen Shot 2022-08-24 at 10.3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145" y="1651387"/>
            <a:ext cx="6818509" cy="4649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Estrutura de Control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Controle</a:t>
            </a:r>
          </a:p>
        </p:txBody>
      </p:sp>
      <p:sp>
        <p:nvSpPr>
          <p:cNvPr id="488" name="3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9" name="Programa de computador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8" indent="-319088">
              <a:defRPr sz="2400"/>
            </a:pPr>
            <a:r>
              <a:t>Programa de computador</a:t>
            </a:r>
          </a:p>
          <a:p>
            <a:pPr lvl="2">
              <a:buSzPct val="60000"/>
              <a:buChar char="◻"/>
              <a:defRPr sz="2000"/>
            </a:pPr>
            <a:r>
              <a:t>conjunto de instruções organizadas de forma a produzir a solução de um determinado problema</a:t>
            </a:r>
          </a:p>
          <a:p>
            <a:pPr marL="319088" indent="-319088">
              <a:defRPr sz="2000"/>
            </a:pPr>
          </a:p>
          <a:p>
            <a:pPr marL="319088" indent="-319088">
              <a:defRPr sz="2400"/>
            </a:pPr>
            <a:r>
              <a:t>Fluxo de Execução</a:t>
            </a:r>
          </a:p>
          <a:p>
            <a:pPr lvl="2" marL="1004888" indent="-319088">
              <a:buSzPct val="60000"/>
              <a:buChar char="◻"/>
              <a:defRPr sz="2000"/>
            </a:pPr>
            <a:r>
              <a:t>Começa na primeira linha e avança sequencialmente</a:t>
            </a:r>
          </a:p>
          <a:p>
            <a:pPr lvl="4" marL="1919288" indent="-319088">
              <a:defRPr sz="2000"/>
            </a:pPr>
            <a:r>
              <a:t>de cima para baixo</a:t>
            </a:r>
          </a:p>
          <a:p>
            <a:pPr lvl="2" marL="1004888" indent="-319088">
              <a:buSzPct val="60000"/>
              <a:buChar char="◻"/>
              <a:defRPr sz="2000"/>
            </a:pPr>
            <a:r>
              <a:t>Em muitas circunstâncias é necessário executar instruções em um ordem diferente</a:t>
            </a:r>
          </a:p>
          <a:p>
            <a:pPr lvl="2" marL="1004888" indent="-319088">
              <a:buSzPct val="60000"/>
              <a:buChar char="◻"/>
              <a:defRPr sz="2000"/>
            </a:pPr>
            <a:r>
              <a:t>Necessidade de decisão entre fluxos alternativos de execução ou da repetição de determinadas instruções</a:t>
            </a:r>
          </a:p>
          <a:p>
            <a:pPr lvl="2" marL="1004888" indent="-319088">
              <a:buSzPct val="60000"/>
              <a:buChar char="◻"/>
              <a:defRPr sz="2000"/>
            </a:pPr>
            <a:r>
              <a:t>Pode haver bifurcações, repetição de código e tomada de decisão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Estrutura de Control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Controle</a:t>
            </a:r>
          </a:p>
        </p:txBody>
      </p:sp>
      <p:sp>
        <p:nvSpPr>
          <p:cNvPr id="492" name="3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3" name="Screen Shot 2022-08-24 at 10.34.38.png" descr="Screen Shot 2022-08-24 at 10.3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297" y="1570037"/>
            <a:ext cx="7523406" cy="4807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Estrutura de Control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Controle</a:t>
            </a:r>
          </a:p>
        </p:txBody>
      </p:sp>
      <p:sp>
        <p:nvSpPr>
          <p:cNvPr id="496" name="3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7" name="As estruturas de controle dividem-se em: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8" indent="-319088">
              <a:defRPr sz="2400"/>
            </a:pPr>
          </a:p>
          <a:p>
            <a:pPr marL="319088" indent="-319088">
              <a:defRPr sz="2400"/>
            </a:pPr>
            <a:r>
              <a:t>As estruturas de controle dividem-se em:</a:t>
            </a:r>
          </a:p>
          <a:p>
            <a:pPr lvl="2">
              <a:buSzPct val="60000"/>
              <a:buChar char="◻"/>
              <a:defRPr sz="2000"/>
            </a:pPr>
            <a:r>
              <a:t>Estruturas de seleção</a:t>
            </a:r>
          </a:p>
          <a:p>
            <a:pPr lvl="2">
              <a:buSzPct val="60000"/>
              <a:buChar char="◻"/>
              <a:defRPr sz="2000"/>
            </a:pPr>
            <a:r>
              <a:t>Estruturas de repetição (</a:t>
            </a:r>
            <a:r>
              <a:rPr i="1"/>
              <a:t>loops</a:t>
            </a:r>
            <a:r>
              <a:t>)</a:t>
            </a:r>
          </a:p>
          <a:p>
            <a:pPr marL="319088" indent="-319088">
              <a:defRPr sz="2000"/>
            </a:pPr>
          </a:p>
          <a:p>
            <a:pPr marL="319088" indent="-319088">
              <a:defRPr sz="2400"/>
            </a:pPr>
            <a:r>
              <a:t>As estruturas de controle estão vinculadas às condições que determinam se instruções serão ou não executadas</a:t>
            </a:r>
          </a:p>
          <a:p>
            <a:pPr marL="319088" indent="-319088">
              <a:defRPr sz="2400"/>
            </a:pPr>
          </a:p>
          <a:p>
            <a:pPr marL="319088" indent="-319088">
              <a:defRPr sz="2400"/>
            </a:pPr>
            <a:r>
              <a:t>Uma condição de controle está relacionada aos operadores relacionais e lógicos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lgoritm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Algoritmo</a:t>
            </a:r>
          </a:p>
        </p:txBody>
      </p:sp>
      <p:sp>
        <p:nvSpPr>
          <p:cNvPr id="195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6" name="…  são conjuntos de passos finitos e organizados que, quando executados, resolvem um determinado problema."/>
          <p:cNvSpPr txBox="1"/>
          <p:nvPr/>
        </p:nvSpPr>
        <p:spPr>
          <a:xfrm>
            <a:off x="3057995" y="3155184"/>
            <a:ext cx="4906429" cy="1043941"/>
          </a:xfrm>
          <a:prstGeom prst="rect">
            <a:avLst/>
          </a:prstGeom>
          <a:solidFill>
            <a:srgbClr val="FFFB00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200"/>
            </a:pPr>
            <a:r>
              <a:t>… </a:t>
            </a:r>
            <a:r>
              <a:rPr b="0"/>
              <a:t> são conjuntos de passos </a:t>
            </a:r>
            <a:r>
              <a:t>finitos</a:t>
            </a:r>
            <a:r>
              <a:rPr b="0"/>
              <a:t> e </a:t>
            </a:r>
            <a:r>
              <a:t>organizados</a:t>
            </a:r>
            <a:r>
              <a:rPr b="0"/>
              <a:t> que, quando executados, </a:t>
            </a:r>
            <a:r>
              <a:t>resolvem um determinado problema</a:t>
            </a:r>
            <a:r>
              <a:rPr b="0"/>
              <a:t>.</a:t>
            </a:r>
          </a:p>
        </p:txBody>
      </p:sp>
      <p:pic>
        <p:nvPicPr>
          <p:cNvPr id="197" name="algo2.png" descr="al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169" y="2994729"/>
            <a:ext cx="1364851" cy="136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Estrutura de Control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Controle</a:t>
            </a:r>
          </a:p>
        </p:txBody>
      </p:sp>
      <p:sp>
        <p:nvSpPr>
          <p:cNvPr id="500" name="4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1" name="Screen Shot 2022-08-24 at 10.37.23.png" descr="Screen Shot 2022-08-24 at 10.3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305" y="1596532"/>
            <a:ext cx="7396086" cy="4180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Estrutura de Control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Controle</a:t>
            </a:r>
          </a:p>
        </p:txBody>
      </p:sp>
      <p:sp>
        <p:nvSpPr>
          <p:cNvPr id="504" name="4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5" name="Screen Shot 2022-08-24 at 10.37.23.png" descr="Screen Shot 2022-08-24 at 10.3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305" y="1596532"/>
            <a:ext cx="7396086" cy="4180092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NUNCA executa o verdadeiro e falso simultaneamente"/>
          <p:cNvSpPr txBox="1"/>
          <p:nvPr/>
        </p:nvSpPr>
        <p:spPr>
          <a:xfrm>
            <a:off x="1489212" y="5874556"/>
            <a:ext cx="6400272" cy="434341"/>
          </a:xfrm>
          <a:prstGeom prst="rect">
            <a:avLst/>
          </a:prstGeom>
          <a:solidFill>
            <a:srgbClr val="FFFB00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200"/>
            </a:pPr>
            <a:r>
              <a:t>NUNCA </a:t>
            </a:r>
            <a:r>
              <a:rPr b="0"/>
              <a:t>executa o verdadeiro e falso simultaneamente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Operadores rela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relacionais</a:t>
            </a:r>
          </a:p>
        </p:txBody>
      </p:sp>
      <p:sp>
        <p:nvSpPr>
          <p:cNvPr id="509" name="4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0" name="Operadores relacionais comparam dois valores e retornam um valor booleano (verdadeiro ou falso)…"/>
          <p:cNvSpPr txBox="1"/>
          <p:nvPr>
            <p:ph type="body" sz="quarter" idx="1"/>
          </p:nvPr>
        </p:nvSpPr>
        <p:spPr>
          <a:xfrm>
            <a:off x="457200" y="1600200"/>
            <a:ext cx="8229600" cy="1450162"/>
          </a:xfrm>
          <a:prstGeom prst="rect">
            <a:avLst/>
          </a:prstGeom>
        </p:spPr>
        <p:txBody>
          <a:bodyPr/>
          <a:lstStyle/>
          <a:p>
            <a:pPr marL="319088" indent="-319088">
              <a:defRPr sz="2400"/>
            </a:pPr>
            <a:r>
              <a:t>Operadores relacionais comparam dois valores e retornam um valor booleano (</a:t>
            </a:r>
            <a:r>
              <a:rPr>
                <a:solidFill>
                  <a:srgbClr val="009193"/>
                </a:solidFill>
              </a:rPr>
              <a:t>verdadeiro</a:t>
            </a:r>
            <a:r>
              <a:t> ou </a:t>
            </a:r>
            <a:r>
              <a:rPr>
                <a:solidFill>
                  <a:srgbClr val="FF2600"/>
                </a:solidFill>
              </a:rPr>
              <a:t>falso</a:t>
            </a:r>
            <a:r>
              <a:t>)</a:t>
            </a:r>
          </a:p>
          <a:p>
            <a:pPr marL="319088" indent="-319088">
              <a:defRPr sz="2400"/>
            </a:pPr>
            <a:r>
              <a:t>Usados em estruturas condicionais e laços de repetição</a:t>
            </a:r>
          </a:p>
        </p:txBody>
      </p:sp>
      <p:pic>
        <p:nvPicPr>
          <p:cNvPr id="511" name="Screen Shot 2022-08-24 at 10.39.12.png" descr="Screen Shot 2022-08-24 at 10.3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711" y="2798725"/>
            <a:ext cx="7635274" cy="3427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Operador de atribui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 de atribuição</a:t>
            </a:r>
          </a:p>
        </p:txBody>
      </p:sp>
      <p:sp>
        <p:nvSpPr>
          <p:cNvPr id="514" name="4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15" name="Screen Shot 2022-08-24 at 10.41.49.png" descr="Screen Shot 2022-08-24 at 10.41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579" y="1655362"/>
            <a:ext cx="6877537" cy="4143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</a:t>
            </a:r>
          </a:p>
        </p:txBody>
      </p:sp>
      <p:sp>
        <p:nvSpPr>
          <p:cNvPr id="518" name="4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9" name="Determinar se um número é par ou ímpar?"/>
          <p:cNvSpPr txBox="1"/>
          <p:nvPr>
            <p:ph type="body" sz="quarter" idx="1"/>
          </p:nvPr>
        </p:nvSpPr>
        <p:spPr>
          <a:xfrm>
            <a:off x="457200" y="1600200"/>
            <a:ext cx="8229600" cy="4524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Determinar se um número é par ou ímpar?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</a:t>
            </a:r>
          </a:p>
        </p:txBody>
      </p:sp>
      <p:sp>
        <p:nvSpPr>
          <p:cNvPr id="522" name="4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3" name="Determinar se um número é par ou ímpar?"/>
          <p:cNvSpPr txBox="1"/>
          <p:nvPr>
            <p:ph type="body" sz="quarter" idx="1"/>
          </p:nvPr>
        </p:nvSpPr>
        <p:spPr>
          <a:xfrm>
            <a:off x="457200" y="1600200"/>
            <a:ext cx="8229600" cy="4524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Determinar se um número é par ou ímpar?</a:t>
            </a:r>
          </a:p>
        </p:txBody>
      </p:sp>
      <p:pic>
        <p:nvPicPr>
          <p:cNvPr id="524" name="Screen Shot 2022-08-24 at 10.43.19.png" descr="Screen Shot 2022-08-24 at 10.43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2359" y="2144736"/>
            <a:ext cx="4799282" cy="441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27" name="4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8" name="Rounded Rectangle"/>
          <p:cNvSpPr/>
          <p:nvPr/>
        </p:nvSpPr>
        <p:spPr>
          <a:xfrm>
            <a:off x="685799" y="4838116"/>
            <a:ext cx="7772401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29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32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53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53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536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539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53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8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40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grpSp>
        <p:nvGrpSpPr>
          <p:cNvPr id="54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5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44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5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548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551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5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552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555" name="4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58" name="Group"/>
          <p:cNvGrpSpPr/>
          <p:nvPr/>
        </p:nvGrpSpPr>
        <p:grpSpPr>
          <a:xfrm>
            <a:off x="379712" y="1910094"/>
            <a:ext cx="366714" cy="373791"/>
            <a:chOff x="0" y="0"/>
            <a:chExt cx="366712" cy="373790"/>
          </a:xfrm>
        </p:grpSpPr>
        <p:sp>
          <p:nvSpPr>
            <p:cNvPr id="55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59" name="Faça um programa que leia dois números quaisquer e imprima o maior deles"/>
          <p:cNvSpPr txBox="1"/>
          <p:nvPr/>
        </p:nvSpPr>
        <p:spPr>
          <a:xfrm>
            <a:off x="798294" y="1910094"/>
            <a:ext cx="778210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programa que leia dois números quaisquer e imprima o maior deles</a:t>
            </a:r>
          </a:p>
        </p:txBody>
      </p:sp>
      <p:grpSp>
        <p:nvGrpSpPr>
          <p:cNvPr id="562" name="Group"/>
          <p:cNvGrpSpPr/>
          <p:nvPr/>
        </p:nvGrpSpPr>
        <p:grpSpPr>
          <a:xfrm>
            <a:off x="379712" y="2639815"/>
            <a:ext cx="366714" cy="373792"/>
            <a:chOff x="0" y="0"/>
            <a:chExt cx="366712" cy="373790"/>
          </a:xfrm>
        </p:grpSpPr>
        <p:sp>
          <p:nvSpPr>
            <p:cNvPr id="56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63" name="Faça um programa receba duas notas de um aluno, calcule e mostre a média aritmética das notas e uma mensagem conforme a tabela a seguir:"/>
          <p:cNvSpPr txBox="1"/>
          <p:nvPr/>
        </p:nvSpPr>
        <p:spPr>
          <a:xfrm>
            <a:off x="798294" y="2639815"/>
            <a:ext cx="7782108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programa receba duas notas de um aluno, calcule e mostre a média aritmética das notas e uma mensagem conforme a tabela a seguir:</a:t>
            </a:r>
          </a:p>
        </p:txBody>
      </p:sp>
      <p:graphicFrame>
        <p:nvGraphicFramePr>
          <p:cNvPr id="564" name="Table"/>
          <p:cNvGraphicFramePr/>
          <p:nvPr/>
        </p:nvGraphicFramePr>
        <p:xfrm>
          <a:off x="3208337" y="3970961"/>
          <a:ext cx="2974722" cy="17036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481010"/>
                <a:gridCol w="1481010"/>
              </a:tblGrid>
              <a:tr h="422744">
                <a:tc>
                  <a:txBody>
                    <a:bodyPr/>
                    <a:lstStyle/>
                    <a:p>
                      <a:pPr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Media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chemeClr val="accent1"/>
                      </a:solidFill>
                      <a:bevel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i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Mensagem</a:t>
                      </a:r>
                    </a:p>
                  </a:txBody>
                  <a:tcPr marL="63500" marR="63500" marT="63500" marB="63500" anchor="t" anchorCtr="0" horzOverflow="overflow">
                    <a:lnR w="12700">
                      <a:solidFill>
                        <a:schemeClr val="accent1"/>
                      </a:solidFill>
                      <a:bevel/>
                    </a:lnR>
                  </a:tcPr>
                </a:tc>
              </a:tr>
              <a:tr h="422744"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De 0.0 a 3.9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chemeClr val="accent1"/>
                      </a:solidFill>
                      <a:bevel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Reprovado</a:t>
                      </a:r>
                    </a:p>
                  </a:txBody>
                  <a:tcPr marL="63500" marR="63500" marT="63500" marB="63500" anchor="t" anchorCtr="0" horzOverflow="overflow">
                    <a:lnR w="12700">
                      <a:solidFill>
                        <a:schemeClr val="accent1"/>
                      </a:solidFill>
                      <a:bevel/>
                    </a:lnR>
                  </a:tcPr>
                </a:tc>
              </a:tr>
              <a:tr h="422744"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De 4.0 a 5.9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chemeClr val="accent1"/>
                      </a:solidFill>
                      <a:bevel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Exame</a:t>
                      </a:r>
                    </a:p>
                  </a:txBody>
                  <a:tcPr marL="63500" marR="63500" marT="63500" marB="63500" anchor="t" anchorCtr="0" horzOverflow="overflow">
                    <a:lnR w="12700">
                      <a:solidFill>
                        <a:schemeClr val="accent1"/>
                      </a:solidFill>
                      <a:bevel/>
                    </a:lnR>
                  </a:tcPr>
                </a:tc>
              </a:tr>
              <a:tr h="422744"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De 6.0 a 10.0</a:t>
                      </a:r>
                    </a:p>
                  </a:txBody>
                  <a:tcPr marL="63500" marR="63500" marT="63500" marB="63500" anchor="t" anchorCtr="0" horzOverflow="overflow">
                    <a:lnL w="12700">
                      <a:solidFill>
                        <a:schemeClr val="accent1"/>
                      </a:solidFill>
                      <a:bevel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i="0" sz="1800"/>
                      </a:pPr>
                      <a:r>
                        <a:t>Aprovado</a:t>
                      </a:r>
                    </a:p>
                  </a:txBody>
                  <a:tcPr marL="63500" marR="63500" marT="63500" marB="63500" anchor="t" anchorCtr="0" horzOverflow="overflow">
                    <a:lnR w="12700">
                      <a:solidFill>
                        <a:schemeClr val="accent1"/>
                      </a:solidFill>
                      <a:bevel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567" name="4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70" name="Group"/>
          <p:cNvGrpSpPr/>
          <p:nvPr/>
        </p:nvGrpSpPr>
        <p:grpSpPr>
          <a:xfrm>
            <a:off x="379712" y="1910094"/>
            <a:ext cx="366714" cy="373791"/>
            <a:chOff x="0" y="0"/>
            <a:chExt cx="366712" cy="373790"/>
          </a:xfrm>
        </p:grpSpPr>
        <p:sp>
          <p:nvSpPr>
            <p:cNvPr id="5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571" name="Faça um programa que leia dois números quaisquer e imprima o resultado do cálculo do maior dividido pelo menor"/>
          <p:cNvSpPr txBox="1"/>
          <p:nvPr/>
        </p:nvSpPr>
        <p:spPr>
          <a:xfrm>
            <a:off x="798294" y="1910094"/>
            <a:ext cx="778210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programa que leia dois números quaisquer e imprima o resultado do cálculo do maior dividido pelo menor</a:t>
            </a:r>
          </a:p>
        </p:txBody>
      </p:sp>
      <p:grpSp>
        <p:nvGrpSpPr>
          <p:cNvPr id="574" name="Group"/>
          <p:cNvGrpSpPr/>
          <p:nvPr/>
        </p:nvGrpSpPr>
        <p:grpSpPr>
          <a:xfrm>
            <a:off x="379359" y="2676328"/>
            <a:ext cx="366713" cy="373791"/>
            <a:chOff x="0" y="0"/>
            <a:chExt cx="366712" cy="373790"/>
          </a:xfrm>
        </p:grpSpPr>
        <p:sp>
          <p:nvSpPr>
            <p:cNvPr id="5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3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575" name="Refaça o exercício anterior, mas agora imprima uma mensagem de erro caso puder ocorrer uma divisão por zero."/>
          <p:cNvSpPr txBox="1"/>
          <p:nvPr/>
        </p:nvSpPr>
        <p:spPr>
          <a:xfrm>
            <a:off x="797940" y="2676328"/>
            <a:ext cx="778210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Refaça o exercício anterior, mas agora imprima uma mensagem de erro caso puder ocorrer uma divisão por zero.</a:t>
            </a:r>
          </a:p>
        </p:txBody>
      </p:sp>
      <p:grpSp>
        <p:nvGrpSpPr>
          <p:cNvPr id="578" name="Group"/>
          <p:cNvGrpSpPr/>
          <p:nvPr/>
        </p:nvGrpSpPr>
        <p:grpSpPr>
          <a:xfrm>
            <a:off x="379005" y="3442563"/>
            <a:ext cx="366713" cy="373791"/>
            <a:chOff x="0" y="0"/>
            <a:chExt cx="366712" cy="373790"/>
          </a:xfrm>
        </p:grpSpPr>
        <p:sp>
          <p:nvSpPr>
            <p:cNvPr id="57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7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579" name="Desenvolver a lógica para um programa que efetue o cálculo do reajuste de salário de um funcionário…"/>
          <p:cNvSpPr txBox="1"/>
          <p:nvPr/>
        </p:nvSpPr>
        <p:spPr>
          <a:xfrm>
            <a:off x="797586" y="3442563"/>
            <a:ext cx="7782109" cy="154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Desenvolver a lógica para um programa que efetue o cálculo do reajuste de salário de um funcionário</a:t>
            </a:r>
          </a:p>
          <a:p>
            <a:pPr lvl="2" marL="884582" indent="-198782" defTabSz="457200">
              <a:buClr>
                <a:schemeClr val="accent2"/>
              </a:buClr>
              <a:buSzPct val="60000"/>
              <a:buChar char="◻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salário ≤ 500, reajuste de 15%</a:t>
            </a:r>
          </a:p>
          <a:p>
            <a:pPr lvl="2" marL="884582" indent="-198782" defTabSz="457200">
              <a:buClr>
                <a:schemeClr val="accent2"/>
              </a:buClr>
              <a:buSzPct val="60000"/>
              <a:buChar char="◻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salário &gt; 500 mas salário ≤ 1000, reajuste de 10%</a:t>
            </a:r>
          </a:p>
          <a:p>
            <a:pPr lvl="2" marL="884582" indent="-198782" defTabSz="457200">
              <a:buClr>
                <a:schemeClr val="accent2"/>
              </a:buClr>
              <a:buSzPct val="60000"/>
              <a:buChar char="◻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salário &gt; 1000, reajuste será de 5%</a:t>
            </a:r>
          </a:p>
        </p:txBody>
      </p:sp>
      <p:grpSp>
        <p:nvGrpSpPr>
          <p:cNvPr id="582" name="Group"/>
          <p:cNvGrpSpPr/>
          <p:nvPr/>
        </p:nvGrpSpPr>
        <p:grpSpPr>
          <a:xfrm>
            <a:off x="353534" y="5038531"/>
            <a:ext cx="366714" cy="373792"/>
            <a:chOff x="0" y="0"/>
            <a:chExt cx="366712" cy="373790"/>
          </a:xfrm>
        </p:grpSpPr>
        <p:sp>
          <p:nvSpPr>
            <p:cNvPr id="58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FF26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1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583" name="Faça um algoritmo que leia os valores A, B e C, e imprima o resultado somente se a soma de A + B é menor que C. Caso não seja, não faça nada e encerre o algoritmo."/>
          <p:cNvSpPr txBox="1"/>
          <p:nvPr/>
        </p:nvSpPr>
        <p:spPr>
          <a:xfrm>
            <a:off x="772116" y="5038531"/>
            <a:ext cx="7782108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algoritmo que leia os valores A, B e C, e imprima o resultado somente se a soma de A + B é menor que C. Caso não seja, não faça nada e encerre o algoritmo.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86" name="4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7" name="Rounded Rectangle"/>
          <p:cNvSpPr/>
          <p:nvPr/>
        </p:nvSpPr>
        <p:spPr>
          <a:xfrm>
            <a:off x="685800" y="5389772"/>
            <a:ext cx="7772401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88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91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58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800831" y="4941150"/>
            <a:ext cx="366713" cy="373792"/>
            <a:chOff x="0" y="0"/>
            <a:chExt cx="366712" cy="373790"/>
          </a:xfrm>
        </p:grpSpPr>
        <p:sp>
          <p:nvSpPr>
            <p:cNvPr id="59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3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595" name="Exercícios"/>
          <p:cNvSpPr txBox="1"/>
          <p:nvPr/>
        </p:nvSpPr>
        <p:spPr>
          <a:xfrm>
            <a:off x="1275245" y="4941150"/>
            <a:ext cx="1373569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598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59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99" name="Fluxograma"/>
          <p:cNvSpPr txBox="1"/>
          <p:nvPr/>
        </p:nvSpPr>
        <p:spPr>
          <a:xfrm>
            <a:off x="1255712" y="3240607"/>
            <a:ext cx="154236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grpSp>
        <p:nvGrpSpPr>
          <p:cNvPr id="602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60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603" name="Variáveis"/>
          <p:cNvSpPr txBox="1"/>
          <p:nvPr/>
        </p:nvSpPr>
        <p:spPr>
          <a:xfrm>
            <a:off x="1255464" y="3807555"/>
            <a:ext cx="120440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Variáveis</a:t>
            </a:r>
          </a:p>
        </p:txBody>
      </p:sp>
      <p:grpSp>
        <p:nvGrpSpPr>
          <p:cNvPr id="606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60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607" name="Operadores e Estruturas de Controle"/>
          <p:cNvSpPr txBox="1"/>
          <p:nvPr/>
        </p:nvSpPr>
        <p:spPr>
          <a:xfrm>
            <a:off x="1267845" y="4374202"/>
            <a:ext cx="456295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Operadores e Estruturas de Controle</a:t>
            </a:r>
          </a:p>
        </p:txBody>
      </p:sp>
      <p:grpSp>
        <p:nvGrpSpPr>
          <p:cNvPr id="610" name="Group"/>
          <p:cNvGrpSpPr/>
          <p:nvPr/>
        </p:nvGrpSpPr>
        <p:grpSpPr>
          <a:xfrm>
            <a:off x="802839" y="5477515"/>
            <a:ext cx="366714" cy="373791"/>
            <a:chOff x="0" y="0"/>
            <a:chExt cx="366712" cy="373790"/>
          </a:xfrm>
        </p:grpSpPr>
        <p:sp>
          <p:nvSpPr>
            <p:cNvPr id="60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611" name="Referências"/>
          <p:cNvSpPr txBox="1"/>
          <p:nvPr/>
        </p:nvSpPr>
        <p:spPr>
          <a:xfrm>
            <a:off x="1277253" y="5477515"/>
            <a:ext cx="15428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lux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Fluxo</a:t>
            </a:r>
          </a:p>
        </p:txBody>
      </p:sp>
      <p:sp>
        <p:nvSpPr>
          <p:cNvPr id="200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1" name="Screen Shot 2022-08-24 at 09.13.00.png" descr="Screen Shot 2022-08-24 at 09.13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645" y="2380013"/>
            <a:ext cx="7037496" cy="2979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5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4" name="[Souza et al, 2019]"/>
          <p:cNvSpPr txBox="1"/>
          <p:nvPr/>
        </p:nvSpPr>
        <p:spPr>
          <a:xfrm>
            <a:off x="1667832" y="5714336"/>
            <a:ext cx="18793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[Souza et al, 2019]</a:t>
            </a:r>
          </a:p>
        </p:txBody>
      </p:sp>
      <p:sp>
        <p:nvSpPr>
          <p:cNvPr id="615" name="[Griffiths &amp; Griffiths, 2013]"/>
          <p:cNvSpPr txBox="1"/>
          <p:nvPr/>
        </p:nvSpPr>
        <p:spPr>
          <a:xfrm>
            <a:off x="5149661" y="5714336"/>
            <a:ext cx="260590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[Griffiths &amp; Griffiths, 2013]</a:t>
            </a:r>
          </a:p>
        </p:txBody>
      </p:sp>
      <p:sp>
        <p:nvSpPr>
          <p:cNvPr id="616" name="Referências sugeri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 sugeridas</a:t>
            </a:r>
          </a:p>
        </p:txBody>
      </p:sp>
      <p:pic>
        <p:nvPicPr>
          <p:cNvPr id="617" name="Screen Shot 2021-06-18 at 15.06.00.png" descr="Screen Shot 2021-06-18 at 15.06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4704" y="1986661"/>
            <a:ext cx="2495819" cy="3562497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Rectangle"/>
          <p:cNvSpPr/>
          <p:nvPr/>
        </p:nvSpPr>
        <p:spPr>
          <a:xfrm>
            <a:off x="1373777" y="1901567"/>
            <a:ext cx="2708925" cy="373268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619" name="Screen Shot 2022-08-11 at 21.58.07.png" descr="Screen Shot 2022-08-11 at 21.58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5919" y="1986661"/>
            <a:ext cx="2544641" cy="3562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</a:t>
            </a:r>
            <a:r>
              <a:rPr b="1"/>
              <a:t>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rafaelmantovani@utfpr.edu.br</a:t>
            </a:r>
          </a:p>
          <a:p>
            <a:pPr marL="0" indent="0" algn="ctr">
              <a:buClrTx/>
              <a:buSzTx/>
              <a:buNone/>
            </a:pPr>
            <a:r>
              <a:t>Prof. </a:t>
            </a:r>
            <a:r>
              <a:rPr b="1"/>
              <a:t>Adalberto</a:t>
            </a:r>
            <a:r>
              <a:t> Lazarini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adalbertoz@utfpr.edu.br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04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08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  <p:sp>
        <p:nvSpPr>
          <p:cNvPr id="209" name="Narrativa"/>
          <p:cNvSpPr txBox="1"/>
          <p:nvPr/>
        </p:nvSpPr>
        <p:spPr>
          <a:xfrm>
            <a:off x="1021508" y="6060805"/>
            <a:ext cx="983763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Narrativa</a:t>
            </a:r>
          </a:p>
        </p:txBody>
      </p:sp>
      <p:pic>
        <p:nvPicPr>
          <p:cNvPr id="210" name="Screen Shot 2022-08-19 at 14.57.28.png" descr="Screen Shot 2022-08-19 at 14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" y="2428805"/>
            <a:ext cx="8553450" cy="358693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Rectangle"/>
          <p:cNvSpPr/>
          <p:nvPr/>
        </p:nvSpPr>
        <p:spPr>
          <a:xfrm>
            <a:off x="2979839" y="2206870"/>
            <a:ext cx="5907648" cy="40308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2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15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6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  <p:sp>
        <p:nvSpPr>
          <p:cNvPr id="217" name="Fluxograma"/>
          <p:cNvSpPr txBox="1"/>
          <p:nvPr/>
        </p:nvSpPr>
        <p:spPr>
          <a:xfrm>
            <a:off x="3944784" y="6060805"/>
            <a:ext cx="1254432" cy="31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Fluxograma</a:t>
            </a:r>
          </a:p>
        </p:txBody>
      </p:sp>
      <p:pic>
        <p:nvPicPr>
          <p:cNvPr id="218" name="Screen Shot 2022-08-19 at 14.57.28.png" descr="Screen Shot 2022-08-19 at 14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" y="2428805"/>
            <a:ext cx="8553450" cy="358693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ctangle"/>
          <p:cNvSpPr/>
          <p:nvPr/>
        </p:nvSpPr>
        <p:spPr>
          <a:xfrm>
            <a:off x="192846" y="2221759"/>
            <a:ext cx="2968211" cy="4030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0" name="Rectangle"/>
          <p:cNvSpPr/>
          <p:nvPr/>
        </p:nvSpPr>
        <p:spPr>
          <a:xfrm>
            <a:off x="6082414" y="2428805"/>
            <a:ext cx="2832145" cy="378324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present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Representações</a:t>
            </a:r>
          </a:p>
        </p:txBody>
      </p:sp>
      <p:sp>
        <p:nvSpPr>
          <p:cNvPr id="223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4" name="Os três tipos mais utilizados de representação de algoritmos são:"/>
          <p:cNvSpPr txBox="1"/>
          <p:nvPr/>
        </p:nvSpPr>
        <p:spPr>
          <a:xfrm>
            <a:off x="547187" y="1804588"/>
            <a:ext cx="8049626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Os três tipos mais utilizados de representação de algoritmos são:</a:t>
            </a:r>
          </a:p>
        </p:txBody>
      </p:sp>
      <p:sp>
        <p:nvSpPr>
          <p:cNvPr id="225" name="Pseucodcódigo…"/>
          <p:cNvSpPr txBox="1"/>
          <p:nvPr/>
        </p:nvSpPr>
        <p:spPr>
          <a:xfrm>
            <a:off x="6754773" y="5946505"/>
            <a:ext cx="1615588" cy="54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Pseucodcódigo</a:t>
            </a:r>
          </a:p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16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(Portugol)</a:t>
            </a:r>
          </a:p>
        </p:txBody>
      </p:sp>
      <p:pic>
        <p:nvPicPr>
          <p:cNvPr id="226" name="Screen Shot 2022-08-19 at 14.57.28.png" descr="Screen Shot 2022-08-19 at 14.57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275" y="2428805"/>
            <a:ext cx="8553450" cy="358693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ctangle"/>
          <p:cNvSpPr/>
          <p:nvPr/>
        </p:nvSpPr>
        <p:spPr>
          <a:xfrm>
            <a:off x="192846" y="2221759"/>
            <a:ext cx="5820127" cy="37956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